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7"/>
  </p:notesMasterIdLst>
  <p:handoutMasterIdLst>
    <p:handoutMasterId r:id="rId38"/>
  </p:handoutMasterIdLst>
  <p:sldIdLst>
    <p:sldId id="258" r:id="rId5"/>
    <p:sldId id="374" r:id="rId6"/>
    <p:sldId id="423" r:id="rId7"/>
    <p:sldId id="369" r:id="rId8"/>
    <p:sldId id="365" r:id="rId9"/>
    <p:sldId id="368" r:id="rId10"/>
    <p:sldId id="376" r:id="rId11"/>
    <p:sldId id="347" r:id="rId12"/>
    <p:sldId id="370" r:id="rId13"/>
    <p:sldId id="391" r:id="rId14"/>
    <p:sldId id="392" r:id="rId15"/>
    <p:sldId id="416" r:id="rId16"/>
    <p:sldId id="418" r:id="rId17"/>
    <p:sldId id="419" r:id="rId18"/>
    <p:sldId id="415" r:id="rId19"/>
    <p:sldId id="393" r:id="rId20"/>
    <p:sldId id="420" r:id="rId21"/>
    <p:sldId id="421" r:id="rId22"/>
    <p:sldId id="412" r:id="rId23"/>
    <p:sldId id="404" r:id="rId24"/>
    <p:sldId id="400" r:id="rId25"/>
    <p:sldId id="408" r:id="rId26"/>
    <p:sldId id="403" r:id="rId27"/>
    <p:sldId id="398" r:id="rId28"/>
    <p:sldId id="401" r:id="rId29"/>
    <p:sldId id="402" r:id="rId30"/>
    <p:sldId id="405" r:id="rId31"/>
    <p:sldId id="406" r:id="rId32"/>
    <p:sldId id="422" r:id="rId33"/>
    <p:sldId id="407" r:id="rId34"/>
    <p:sldId id="411" r:id="rId35"/>
    <p:sldId id="414" r:id="rId36"/>
  </p:sldIdLst>
  <p:sldSz cx="12192000" cy="6858000"/>
  <p:notesSz cx="9144000" cy="6858000"/>
  <p:custDataLst>
    <p:tags r:id="rId39"/>
  </p:custDataLst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zan Chen" initials="TC" lastIdx="1" clrIdx="0">
    <p:extLst>
      <p:ext uri="{19B8F6BF-5375-455C-9EA6-DF929625EA0E}">
        <p15:presenceInfo xmlns:p15="http://schemas.microsoft.com/office/powerpoint/2012/main" userId="4eeffd712c4baa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E87"/>
    <a:srgbClr val="2B458C"/>
    <a:srgbClr val="003B6C"/>
    <a:srgbClr val="BDD6FF"/>
    <a:srgbClr val="00436C"/>
    <a:srgbClr val="00456C"/>
    <a:srgbClr val="BDFAFF"/>
    <a:srgbClr val="F9C499"/>
    <a:srgbClr val="E8991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87117" autoAdjust="0"/>
  </p:normalViewPr>
  <p:slideViewPr>
    <p:cSldViewPr snapToGrid="0" snapToObjects="1">
      <p:cViewPr varScale="1">
        <p:scale>
          <a:sx n="88" d="100"/>
          <a:sy n="88" d="100"/>
        </p:scale>
        <p:origin x="82" y="278"/>
      </p:cViewPr>
      <p:guideLst>
        <p:guide orient="horz" pos="95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-31770"/>
    </p:cViewPr>
  </p:sorterViewPr>
  <p:notesViewPr>
    <p:cSldViewPr snapToGrid="0" snapToObjects="1">
      <p:cViewPr varScale="1">
        <p:scale>
          <a:sx n="108" d="100"/>
          <a:sy n="108" d="100"/>
        </p:scale>
        <p:origin x="17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7B5320-0450-4A1E-A360-E5891B872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141C78-51C5-48D7-A012-73F26BE0C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B7612-775A-407D-B3CA-96BCDEF041C7}" type="datetimeFigureOut">
              <a:rPr lang="zh-CN" altLang="en-US" smtClean="0"/>
              <a:t>2025/11/16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41566-F7BC-4CCC-936C-490526DFC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55AE7-695C-4B12-A6AD-1FF9F38FFC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B7A01-109C-43B6-BFB6-6AE260045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0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CE4F-55EC-46C0-A1F9-6BD8F4BE0E6B}" type="datetimeFigureOut">
              <a:rPr lang="zh-CN" altLang="en-US" smtClean="0"/>
              <a:t>2025/11/16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BDA6A-29CD-4D28-B6EA-E8D4FFDF6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06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0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1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80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2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85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chapter is the introduction.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5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293BDB-A132-4E8A-934E-04D9B9570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0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EB3710-CD00-BB4A-B8FB-C812F311AF90}"/>
              </a:ext>
            </a:extLst>
          </p:cNvPr>
          <p:cNvGrpSpPr/>
          <p:nvPr userDrawn="1"/>
        </p:nvGrpSpPr>
        <p:grpSpPr>
          <a:xfrm>
            <a:off x="2099388" y="2320928"/>
            <a:ext cx="7993224" cy="1758944"/>
            <a:chOff x="2099388" y="2202959"/>
            <a:chExt cx="7993224" cy="17589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A66ED4C-25E3-0144-B1EE-16F778654ACA}"/>
                </a:ext>
              </a:extLst>
            </p:cNvPr>
            <p:cNvSpPr txBox="1"/>
            <p:nvPr/>
          </p:nvSpPr>
          <p:spPr>
            <a:xfrm>
              <a:off x="3667544" y="2202959"/>
              <a:ext cx="48569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114A54-5B43-3245-ABFF-FBD44C086388}"/>
                </a:ext>
              </a:extLst>
            </p:cNvPr>
            <p:cNvSpPr txBox="1"/>
            <p:nvPr/>
          </p:nvSpPr>
          <p:spPr>
            <a:xfrm>
              <a:off x="2099388" y="3038702"/>
              <a:ext cx="7993224" cy="9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kumimoji="1" lang="zh-CN" altLang="en-US" sz="5999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6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83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0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DC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0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0" descr="C:\Users\jsj\Downloads\0d8f7c2d25304e7e4049bd14797fd8bf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F33F-4D20-43B1-90A5-97306CB80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127CAB-D758-4FCB-A8FF-0A9A027AA9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1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73" y="1189617"/>
            <a:ext cx="3585974" cy="3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1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314" userDrawn="1">
          <p15:clr>
            <a:srgbClr val="FBAE40"/>
          </p15:clr>
        </p15:guide>
        <p15:guide id="5" orient="horz" pos="66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ED18A3-66D0-4A30-8467-1641E650C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17604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B89DFC-FF8E-514B-87AD-3F65D1BFA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6564">
            <a:off x="9013553" y="1148866"/>
            <a:ext cx="6356893" cy="635689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A77DF3-2405-1A47-9783-3D07759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664" y="1069111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832" indent="-285704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2819" indent="-228564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>
            <a:extLst>
              <a:ext uri="{FF2B5EF4-FFF2-40B4-BE49-F238E27FC236}">
                <a16:creationId xmlns:a16="http://schemas.microsoft.com/office/drawing/2014/main" id="{9F0799D0-904A-334C-8E6B-4817F9127059}"/>
              </a:ext>
            </a:extLst>
          </p:cNvPr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69BA1F5-E65F-5541-BEDA-333612F4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charset="0"/>
              </a:defRPr>
            </a:lvl1pPr>
          </a:lstStyle>
          <a:p>
            <a:pPr marL="0" lvl="0" algn="l" defTabSz="457162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BED37-4427-BC42-8F95-B0F40A743A49}"/>
              </a:ext>
            </a:extLst>
          </p:cNvPr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0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0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7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524" r:id="rId1"/>
    <p:sldLayoutId id="2147493456" r:id="rId2"/>
    <p:sldLayoutId id="2147493525" r:id="rId3"/>
    <p:sldLayoutId id="2147493512" r:id="rId4"/>
    <p:sldLayoutId id="2147493522" r:id="rId5"/>
    <p:sldLayoutId id="2147493462" r:id="rId6"/>
    <p:sldLayoutId id="2147493463" r:id="rId7"/>
    <p:sldLayoutId id="2147493521" r:id="rId8"/>
    <p:sldLayoutId id="2147493464" r:id="rId9"/>
    <p:sldLayoutId id="2147493465" r:id="rId10"/>
    <p:sldLayoutId id="2147493466" r:id="rId11"/>
    <p:sldLayoutId id="2147493492" r:id="rId12"/>
    <p:sldLayoutId id="2147493516" r:id="rId13"/>
    <p:sldLayoutId id="2147493518" r:id="rId14"/>
    <p:sldLayoutId id="2147493519" r:id="rId15"/>
    <p:sldLayoutId id="2147493520" r:id="rId16"/>
    <p:sldLayoutId id="2147493493" r:id="rId17"/>
    <p:sldLayoutId id="2147493523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01" y="2043308"/>
            <a:ext cx="11039106" cy="987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热轧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酸轧</a:t>
            </a:r>
            <a:r>
              <a:rPr kumimoji="1" lang="en-US" altLang="zh-CN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-</a:t>
            </a:r>
            <a:r>
              <a:rPr kumimoji="1" lang="zh-CN" altLang="en-US" sz="4400" spc="-150" dirty="0">
                <a:solidFill>
                  <a:srgbClr val="2B458C"/>
                </a:solidFill>
                <a:ea typeface="思源黑体 CN Heavy" panose="020B0A00000000000000" pitchFamily="34" charset="-122"/>
              </a:rPr>
              <a:t>连退一体化排程建模与优化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FFF14-BA95-4924-9A59-2BE5A581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170"/>
          <a:stretch/>
        </p:blipFill>
        <p:spPr>
          <a:xfrm>
            <a:off x="3329934" y="486635"/>
            <a:ext cx="5532131" cy="1224582"/>
          </a:xfrm>
          <a:prstGeom prst="rect">
            <a:avLst/>
          </a:prstGeom>
        </p:spPr>
      </p:pic>
      <p:cxnSp>
        <p:nvCxnSpPr>
          <p:cNvPr id="4" name="直线连接符 2">
            <a:extLst>
              <a:ext uri="{FF2B5EF4-FFF2-40B4-BE49-F238E27FC236}">
                <a16:creationId xmlns:a16="http://schemas.microsoft.com/office/drawing/2014/main" id="{E29CA447-1DD5-4541-9E4B-3464BFA60DF9}"/>
              </a:ext>
            </a:extLst>
          </p:cNvPr>
          <p:cNvCxnSpPr>
            <a:cxnSpLocks/>
          </p:cNvCxnSpPr>
          <p:nvPr/>
        </p:nvCxnSpPr>
        <p:spPr>
          <a:xfrm>
            <a:off x="2069228" y="3523382"/>
            <a:ext cx="7875628" cy="0"/>
          </a:xfrm>
          <a:prstGeom prst="line">
            <a:avLst/>
          </a:prstGeom>
          <a:ln w="2222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8101ED5-40CC-4DC5-B8D3-5F081CEABDD1}"/>
              </a:ext>
            </a:extLst>
          </p:cNvPr>
          <p:cNvSpPr txBox="1"/>
          <p:nvPr/>
        </p:nvSpPr>
        <p:spPr>
          <a:xfrm>
            <a:off x="4697259" y="3820205"/>
            <a:ext cx="3414712" cy="188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 师：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</a:rPr>
              <a:t>刘士新教授</a:t>
            </a:r>
            <a:endParaRPr lang="en-US" altLang="zh-CN" sz="2000" b="1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    名：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刘孝青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号：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</a:rPr>
              <a:t>2300914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 业：</a:t>
            </a:r>
            <a:r>
              <a:rPr lang="en-US" altLang="zh-CN" sz="2000" b="1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控制科学与工程</a:t>
            </a:r>
            <a:endParaRPr kumimoji="1" lang="en-US" altLang="zh-CN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66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24"/>
    </mc:Choice>
    <mc:Fallback>
      <p:transition advTm="8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7FEE78-0C4F-4137-A0A6-E53DDE7B2443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334B6CD-1F38-46B5-99A0-FBCB6107EAF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2D35B4-53A9-491E-B4E2-FA8D8A68FDC0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EDDD15-ECE0-4B02-A012-98A6A6AB09CC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DAB478E-552B-4816-85CD-C158E56F9DE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646DEA7-A0BF-400A-B3E8-745AFC3A8802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机器集合，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时间集合，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={1,2,…|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|}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上的机器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处理速率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oMath>
                          </a14:m>
                          <a:r>
                            <a:rPr lang="zh-CN" altLang="en-US" sz="1400" dirty="0"/>
                            <a:t>运输时间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i="0" dirty="0">
                              <a:latin typeface="+mn-lt"/>
                            </a:rPr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的交货期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cost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/>
                            <a:t> 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i="0" dirty="0"/>
                            <a:t>上邻接生产时的生产成本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6">
                <a:extLst>
                  <a:ext uri="{FF2B5EF4-FFF2-40B4-BE49-F238E27FC236}">
                    <a16:creationId xmlns:a16="http://schemas.microsoft.com/office/drawing/2014/main" id="{CCE2495B-5E45-4575-A2F8-0D8395F5F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578526"/>
                  </p:ext>
                </p:extLst>
              </p:nvPr>
            </p:nvGraphicFramePr>
            <p:xfrm>
              <a:off x="902162" y="1337401"/>
              <a:ext cx="4825094" cy="3058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2764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872330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31898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3704" r="-407643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103704" r="-62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40764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200000" r="-629" b="-6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902043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05556" r="-407643" b="-53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05556" r="-629" b="-53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5350261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398182" r="-407643" b="-4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398182" r="-629" b="-4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822143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472414" r="-4076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472414" r="-62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519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572414" r="-4076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572414" r="-62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31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22222" r="-407643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22222" r="-629" b="-1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62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37" t="-740000" r="-4076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843" t="-740000" r="-629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的拖期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上的生产结束时间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上的处理时间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/>
                            <a:t>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时刻的库存大小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191727B-D5AD-47CD-804F-EBF4B238A1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20819"/>
                  </p:ext>
                </p:extLst>
              </p:nvPr>
            </p:nvGraphicFramePr>
            <p:xfrm>
              <a:off x="6044510" y="1340529"/>
              <a:ext cx="4079858" cy="215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276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3322582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3607" r="-44354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83607" r="-733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180645" r="-443548" b="-2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180645" r="-733" b="-2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285246" r="-44354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285246" r="-73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385246" r="-44354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385246" r="-73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6" t="-485246" r="-4435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894" t="-485246" r="-73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上顺序生产，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altLang="en-US" sz="1400" dirty="0"/>
                            <a:t> 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上紧邻生产，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合同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b="0" i="1" dirty="0" smtClean="0">
                                  <a:latin typeface="Cambria Math" panose="02040503050406030204" pitchFamily="18" charset="0"/>
                                </a:rPr>
                                <m:t>之前生产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被分配到工序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的机器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/>
                            <a:t> 上生产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上的开始生产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oMath>
                          </a14:m>
                          <a:r>
                            <a:rPr lang="zh-CN" altLang="en-US" sz="1400" dirty="0"/>
                            <a:t>，合同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400" dirty="0"/>
                            <a:t> </a:t>
                          </a:r>
                          <a:r>
                            <a:rPr lang="zh-CN" altLang="en-US" sz="1400" dirty="0"/>
                            <a:t>时刻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400" dirty="0"/>
                            <a:t>在工序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altLang="en-US" sz="1400" dirty="0"/>
                            <a:t> 上的结束生产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3E897529-78F6-4450-90D5-7E7A34724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831890"/>
                  </p:ext>
                </p:extLst>
              </p:nvPr>
            </p:nvGraphicFramePr>
            <p:xfrm>
              <a:off x="902162" y="4491242"/>
              <a:ext cx="9222206" cy="223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1472">
                      <a:extLst>
                        <a:ext uri="{9D8B030D-6E8A-4147-A177-3AD203B41FA5}">
                          <a16:colId xmlns:a16="http://schemas.microsoft.com/office/drawing/2014/main" val="4092093554"/>
                        </a:ext>
                      </a:extLst>
                    </a:gridCol>
                    <a:gridCol w="8260734">
                      <a:extLst>
                        <a:ext uri="{9D8B030D-6E8A-4147-A177-3AD203B41FA5}">
                          <a16:colId xmlns:a16="http://schemas.microsoft.com/office/drawing/2014/main" val="39801066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决策变量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描述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5524195"/>
                      </a:ext>
                    </a:extLst>
                  </a:tr>
                  <a:tr h="3807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98413" r="-860759" b="-3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98413" r="-295" b="-3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44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204918" r="-86075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204918" r="-29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66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304918" r="-86075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304918" r="-29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76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404918" r="-86075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404918" r="-29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76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33" t="-504918" r="-86075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726" t="-504918" r="-29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72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88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544"/>
    </mc:Choice>
    <mc:Fallback>
      <p:transition advTm="2154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87CA00-0D32-4145-9E13-263313AC11E5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1FA773-ED07-488E-B3EC-11B91C7A664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目标函数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D8858C9-61EC-47DB-ABAB-704958FDF8AA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m:rPr>
                                                        <m:brk m:alnAt="23"/>
                                                      </m:r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.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𝑐𝑜𝑠𝑡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1BBAAD9D-3EE7-4F73-9763-76D5A8585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6252809"/>
                  </p:ext>
                </p:extLst>
              </p:nvPr>
            </p:nvGraphicFramePr>
            <p:xfrm>
              <a:off x="3313067" y="2144424"/>
              <a:ext cx="5936343" cy="28242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1611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844732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最小化拖期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92698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673" r="-16627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）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305615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最小化生产成本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557183"/>
                      </a:ext>
                    </a:extLst>
                  </a:tr>
                  <a:tr h="8938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728" r="-16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2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0909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630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68"/>
    </mc:Choice>
    <mc:Fallback>
      <p:transition advTm="35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5119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(0, 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2">
                <a:extLst>
                  <a:ext uri="{FF2B5EF4-FFF2-40B4-BE49-F238E27FC236}">
                    <a16:creationId xmlns:a16="http://schemas.microsoft.com/office/drawing/2014/main" id="{83C2536E-B4F2-412B-B19D-659CBACD90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939972"/>
                  </p:ext>
                </p:extLst>
              </p:nvPr>
            </p:nvGraphicFramePr>
            <p:xfrm>
              <a:off x="2696839" y="998555"/>
              <a:ext cx="8795658" cy="5815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99169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2322749">
                      <a:extLst>
                        <a:ext uri="{9D8B030D-6E8A-4147-A177-3AD203B41FA5}">
                          <a16:colId xmlns:a16="http://schemas.microsoft.com/office/drawing/2014/main" val="1386664571"/>
                        </a:ext>
                      </a:extLst>
                    </a:gridCol>
                    <a:gridCol w="673740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合同拖期计算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3810" r="-51681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3810" r="-29134" b="-75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(3)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合同开始生产时间、生产结束时间唯一性约束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000" r="-51681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156000" r="-29134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(4)</a:t>
                          </a:r>
                        </a:p>
                        <a:p>
                          <a:endParaRPr lang="en-US" altLang="zh-CN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77776">
                    <a:tc gridSpan="3"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合同开始生产时间、生产结束时间计算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45736" r="-51681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345736" r="-29134" b="-298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49219" r="-51681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449219" r="-29134" b="-200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(6)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44961" r="-51681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544961" r="-29134" b="-99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781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50000" r="-5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869" t="-650000" r="-29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A655650-D7E4-46A3-9024-56E534027E5B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D817B71-F6B6-465D-9299-8CD76DB38FF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93B0321-88FC-43AF-A227-3BEB1BDF201D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409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514"/>
    </mc:Choice>
    <mc:Fallback>
      <p:transition advTm="851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982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 ·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0,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𝑖𝑛𝑖𝑡𝑖𝑎𝑙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400517"/>
                  </p:ext>
                </p:extLst>
              </p:nvPr>
            </p:nvGraphicFramePr>
            <p:xfrm>
              <a:off x="2446702" y="1447974"/>
              <a:ext cx="9116902" cy="54946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合同开始生产时间、生产结束时间关系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1905" r="-74971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1905" r="-21863" b="-7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(9)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同一合同相邻工序时间约束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9048" r="-74971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219048" r="-21863" b="-54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(10)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合同在工序上的处理时间计算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6000" r="-74971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16000" r="-21863" b="-3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(11)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083606"/>
                      </a:ext>
                    </a:extLst>
                  </a:tr>
                  <a:tr h="400962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库存计算，库存上下限约束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2800846"/>
                      </a:ext>
                    </a:extLst>
                  </a:tr>
                  <a:tr h="8691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9091" r="-74971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09091" r="-21863" b="-125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(12)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4482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8889" r="-74971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08889" r="-21863" b="-9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(13)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9242479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9101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19101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(14)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D13318A-2443-42B2-A56B-AB0C75B636ED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BA95C7-8F49-4484-A477-AD70575E2AC7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FF8659F-F13D-42F6-9459-4509A10089B5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94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397"/>
    </mc:Choice>
    <mc:Fallback>
      <p:transition advTm="73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E3AAAD8-D170-43AA-A617-9FC3339EBB95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B8C8D7C-C94A-4086-B595-7665E576CE7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BAD08C-524D-4526-99A0-E384C7D48B9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397386"/>
                  </p:ext>
                </p:extLst>
              </p:nvPr>
            </p:nvGraphicFramePr>
            <p:xfrm>
              <a:off x="2446702" y="1453886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3064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·(1−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289025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合同分配与顺序分配、紧邻分配之间的约束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28902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12">
                <a:extLst>
                  <a:ext uri="{FF2B5EF4-FFF2-40B4-BE49-F238E27FC236}">
                    <a16:creationId xmlns:a16="http://schemas.microsoft.com/office/drawing/2014/main" id="{9BAE486C-9D44-4156-9DD8-78865E5B3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397386"/>
                  </p:ext>
                </p:extLst>
              </p:nvPr>
            </p:nvGraphicFramePr>
            <p:xfrm>
              <a:off x="2446702" y="1453886"/>
              <a:ext cx="9116902" cy="4717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8930">
                      <a:extLst>
                        <a:ext uri="{9D8B030D-6E8A-4147-A177-3AD203B41FA5}">
                          <a16:colId xmlns:a16="http://schemas.microsoft.com/office/drawing/2014/main" val="3745230036"/>
                        </a:ext>
                      </a:extLst>
                    </a:gridCol>
                    <a:gridCol w="3209626">
                      <a:extLst>
                        <a:ext uri="{9D8B030D-6E8A-4147-A177-3AD203B41FA5}">
                          <a16:colId xmlns:a16="http://schemas.microsoft.com/office/drawing/2014/main" val="2681343130"/>
                        </a:ext>
                      </a:extLst>
                    </a:gridCol>
                    <a:gridCol w="698346">
                      <a:extLst>
                        <a:ext uri="{9D8B030D-6E8A-4147-A177-3AD203B41FA5}">
                          <a16:colId xmlns:a16="http://schemas.microsoft.com/office/drawing/2014/main" val="4115739689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同一个工序同一机器上顺序生产的合同时间先后性约束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4147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485" r="-74971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98485" r="-21863" b="-9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(15)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7417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24762" r="-74971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124762" r="-21863" b="-5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(16)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0120507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b="0" dirty="0">
                              <a:solidFill>
                                <a:schemeClr val="bg1"/>
                              </a:solidFill>
                            </a:rPr>
                            <a:t>同一个工序同一机器上紧邻生产的合同时间先后性约束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572574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889" r="-74971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328889" r="-21863" b="-4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(17)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9199710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3708" r="-74971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433708" r="-21863" b="-342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(18)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7075665"/>
                      </a:ext>
                    </a:extLst>
                  </a:tr>
                  <a:tr h="365760">
                    <a:tc gridSpan="3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合同分配与顺序分配、紧邻分配之间的约束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092110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10606" r="-74971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810606" r="-21863" b="-2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(19)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652817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281" r="-7497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675281" r="-21863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(20)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394623"/>
                      </a:ext>
                    </a:extLst>
                  </a:tr>
                  <a:tr h="5449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66667" r="-74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2548" t="-766667" r="-21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(21)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72448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897132E2-67D4-4EFD-A94B-688AD05FBB2C}"/>
              </a:ext>
            </a:extLst>
          </p:cNvPr>
          <p:cNvGrpSpPr/>
          <p:nvPr/>
        </p:nvGrpSpPr>
        <p:grpSpPr>
          <a:xfrm>
            <a:off x="322389" y="754297"/>
            <a:ext cx="5958850" cy="1135054"/>
            <a:chOff x="337175" y="1658838"/>
            <a:chExt cx="5958850" cy="113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7FE783-082F-4A5C-8865-917F9AF0E3AE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数学模型</a:t>
              </a:r>
              <a:endParaRPr kumimoji="1"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- </a:t>
              </a:r>
              <a:r>
                <a:rPr kumimoji="1"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约束条件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1621C14-FF79-4036-BD25-000B0D9688AF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35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281"/>
    </mc:Choice>
    <mc:Fallback>
      <p:transition advTm="82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B46718-B4B0-491C-B23A-70C549853403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16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39"/>
    </mc:Choice>
    <mc:Fallback>
      <p:transition advTm="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E3B0D00-FFEB-4392-82FC-3A413753F8A0}"/>
              </a:ext>
            </a:extLst>
          </p:cNvPr>
          <p:cNvSpPr txBox="1"/>
          <p:nvPr/>
        </p:nvSpPr>
        <p:spPr>
          <a:xfrm>
            <a:off x="775062" y="1504801"/>
            <a:ext cx="9344297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逆序启发式（按需调度</a:t>
            </a:r>
            <a:r>
              <a:rPr lang="en-US" altLang="zh-CN" b="1" dirty="0">
                <a:solidFill>
                  <a:srgbClr val="0070C0"/>
                </a:solidFill>
              </a:rPr>
              <a:t>+local search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根据合同优先级关系，从最下游的产线（连退）开始逆向规划，确定其最晚的合理开始时间，然后向前追溯到酸轧和热轧，确保上游产线生产的物料能在下游需要时“及时”到达。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在不违反时间约束情况下，在相邻机器上做局部搜索，优化搭接成本。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689"/>
    </mc:Choice>
    <mc:Fallback>
      <p:transition advTm="2468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641729"/>
                  </p:ext>
                </p:extLst>
              </p:nvPr>
            </p:nvGraphicFramePr>
            <p:xfrm>
              <a:off x="1200265" y="1736358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输入：具有合同优先级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的合同集合 </a:t>
                          </a:r>
                          <a:r>
                            <a:rPr lang="en-US" altLang="zh-CN" sz="1400" b="1" i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endParaRPr lang="zh-CN" altLang="en-US" sz="1400" i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输出：优化后的调度方案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按照合同优先级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对合同集合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zh-CN" altLang="en-US" sz="1400" b="0" dirty="0">
                              <a:solidFill>
                                <a:schemeClr val="bg1"/>
                              </a:solidFill>
                            </a:rPr>
                            <a:t> 进行排序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← ∅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每个合同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在连退产线上确定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的最迟可行开始时间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87D41B5-E762-42F0-A763-A28A37CC0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641729"/>
                  </p:ext>
                </p:extLst>
              </p:nvPr>
            </p:nvGraphicFramePr>
            <p:xfrm>
              <a:off x="1200265" y="1736358"/>
              <a:ext cx="4062615" cy="295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2615">
                      <a:extLst>
                        <a:ext uri="{9D8B030D-6E8A-4147-A177-3AD203B41FA5}">
                          <a16:colId xmlns:a16="http://schemas.microsoft.com/office/drawing/2014/main" val="317258306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76" r="-150" b="-48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89904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72000" r="-1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8187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2000" r="-150" b="-6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3223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</a:rPr>
                            <a:t>阶段一：逆序排程（时间可行性）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12737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62745" r="-150" b="-4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4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74000" r="-1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2329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将时间窗口向上游产线逐级逆向传播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1808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74000" r="-1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971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生成初始的可行调度方案 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3693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51504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𝑟𝑒𝑝𝑒𝑎𝑡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每台机组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上每对相邻任务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计算调整前的搭接成本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计算调整后的搭接成本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&lt;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𝑠𝑒𝑡𝑢𝑝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且时间约束仍可满足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对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𝑇𝑗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执行局部调整（交换/插入）</a:t>
                          </a:r>
                          <a:endParaRPr lang="en-US" altLang="zh-CN" sz="14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将更新后的时间窗口向上游产线逐级逆向传播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𝑖𝑚𝑝𝑟𝑜𝑣𝑒𝑑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←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</m:oMath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𝑢𝑛𝑡𝑖𝑙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𝑖𝑚𝑝𝑟𝑜𝑣𝑒𝑑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zh-CN" alt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返回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CN" alt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58BE499-DF1B-4681-A051-2C4E5F7DA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515046"/>
                  </p:ext>
                </p:extLst>
              </p:nvPr>
            </p:nvGraphicFramePr>
            <p:xfrm>
              <a:off x="6002020" y="1344472"/>
              <a:ext cx="4829695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29695">
                      <a:extLst>
                        <a:ext uri="{9D8B030D-6E8A-4147-A177-3AD203B41FA5}">
                          <a16:colId xmlns:a16="http://schemas.microsoft.com/office/drawing/2014/main" val="41538580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阶段二：局部优化（搭接成本最小化）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73397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12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400" dirty="0">
                              <a:solidFill>
                                <a:schemeClr val="bg1"/>
                              </a:solidFill>
                            </a:rPr>
                            <a:t>机组按工序逆序排序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3173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2000" r="-126" b="-14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51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2000" r="-126" b="-13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86427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000" r="-126" b="-12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0858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2000" r="-126" b="-11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81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2000" r="-126" b="-10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5628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2000" r="-126" b="-9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6948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6275" r="-126" b="-872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249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04000" r="-126" b="-7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69975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0588" r="-126" b="-3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22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74000" r="-126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4496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274000" r="-126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9818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74000" r="-12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27969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74000" r="-126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5367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74000" r="-126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1493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74000" r="-126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06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DD339D3-1604-4E52-89D4-7A4D4123ABE5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446DDC-C537-4DEF-B353-DCE955EEA895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A821455-5D81-42FF-8115-5D01D40FA066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A74A26-434B-4B62-923F-445C133B6C8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1E507A48-6C9B-43B9-9561-D89769BA5BE5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054B5E-AA4C-4A1F-8C73-587745157DEC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01"/>
    </mc:Choice>
    <mc:Fallback>
      <p:transition advTm="470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E007F9F-E903-43E1-BC3E-1FF68EE647DF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BE539C7-9552-4C5D-BAA7-A12E60DB830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启发式</a:t>
              </a: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A9E12F-6027-45C4-8A4B-32E61F9623BE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A06466-007B-4C2C-9CCB-AB01FAF740D8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745CCDEE-FDDE-4963-BDC7-17544A7EE51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16627F-212A-45A1-8710-AFD2ADDFA6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DE67D3B2-92EE-424E-9C41-E08AA4DB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9250" y="1487631"/>
            <a:ext cx="12781250" cy="5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5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402"/>
    </mc:Choice>
    <mc:Fallback>
      <p:transition advTm="234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/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合同生产顺序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HR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AR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合同机组分配、</a:t>
                </a:r>
                <a:r>
                  <a:rPr lang="en-US" altLang="zh-CN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CA</a:t>
                </a: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合同机组分配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个体可能性：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|!)^3 ∗ 6^|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组合爆炸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162478-F548-4577-A95D-4D46930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52" y="2022786"/>
                <a:ext cx="9507937" cy="2241960"/>
              </a:xfrm>
              <a:prstGeom prst="rect">
                <a:avLst/>
              </a:prstGeom>
              <a:blipFill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/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生产优先级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[1,2,…,|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，个体可能性：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初始解：按合同交期确定优先级关系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F38276-EC17-46C6-8C58-BCE53210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70" y="4495579"/>
                <a:ext cx="7198421" cy="2242858"/>
              </a:xfrm>
              <a:prstGeom prst="rect">
                <a:avLst/>
              </a:prstGeom>
              <a:blipFill>
                <a:blip r:embed="rId3"/>
                <a:stretch>
                  <a:fillRect l="-1355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A20AC37-5305-498F-A98C-EE7D12DF4AC9}"/>
              </a:ext>
            </a:extLst>
          </p:cNvPr>
          <p:cNvSpPr txBox="1"/>
          <p:nvPr/>
        </p:nvSpPr>
        <p:spPr>
          <a:xfrm>
            <a:off x="493313" y="1567878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157E68-AEF5-4AC3-8A70-5CC58E4A1EEF}"/>
              </a:ext>
            </a:extLst>
          </p:cNvPr>
          <p:cNvSpPr txBox="1"/>
          <p:nvPr/>
        </p:nvSpPr>
        <p:spPr>
          <a:xfrm>
            <a:off x="603943" y="4033914"/>
            <a:ext cx="625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染色体设计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6437544C-B913-49B0-A8ED-5EAAE4E1B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323" y="5072990"/>
            <a:ext cx="3223304" cy="1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741"/>
    </mc:Choice>
    <mc:Fallback>
      <p:transition advTm="287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992560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95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8"/>
    </mc:Choice>
    <mc:Fallback>
      <p:transition advTm="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23803BC-3C8E-4351-A4F3-0AD079B169CE}"/>
              </a:ext>
            </a:extLst>
          </p:cNvPr>
          <p:cNvSpPr txBox="1"/>
          <p:nvPr/>
        </p:nvSpPr>
        <p:spPr>
          <a:xfrm>
            <a:off x="546793" y="1487631"/>
            <a:ext cx="11276114" cy="2242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-- 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合同计划生成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正序启发式</a:t>
            </a:r>
            <a:endParaRPr lang="en-US" altLang="zh-C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从热轧开始正向</a:t>
            </a:r>
            <a:r>
              <a:rPr lang="zh-CN" altLang="en-US" dirty="0">
                <a:solidFill>
                  <a:schemeClr val="bg1"/>
                </a:solidFill>
                <a:cs typeface="Arial" panose="020B0604020202020204" pitchFamily="34" charset="0"/>
              </a:rPr>
              <a:t>调度，根据合同优先级关系，在当前工序有空闲机器时将当前合同分配到该机器上生产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A421632-7092-479B-A213-60C16D35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87" y="4008521"/>
            <a:ext cx="11411784" cy="13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3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725"/>
    </mc:Choice>
    <mc:Fallback>
      <p:transition advTm="97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B4C088-ABBC-4AE9-B7FB-83724A016727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FC3690-A7FE-4E22-9284-31424417B327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406164-EAC1-4B0E-A36A-7D1EEBF944E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B69330-86A0-4CE8-A69C-B37C437F70CB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5114DD-F7B5-4624-AD38-2BB2488BD79D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算法设计 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– 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遗传算法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1C48646-9BF3-467D-913A-4EEDCB81869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/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合同计划评价</a:t>
                </a:r>
                <a:endParaRPr lang="zh-CN" alt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库存计算：当前工序已完成，下道工序未开始，当前合同产品重量记入库存，库存上下限作为硬约束，违反视为计划不可行。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拖期计算：交期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–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连退生产完成时间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生产成本：合同属性搭接惩罚，给定惩罚矩阵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650957-DD09-47FD-91D4-193C4CF2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1" y="1487631"/>
                <a:ext cx="11276114" cy="4483087"/>
              </a:xfrm>
              <a:prstGeom prst="rect">
                <a:avLst/>
              </a:prstGeom>
              <a:blipFill>
                <a:blip r:embed="rId3"/>
                <a:stretch>
                  <a:fillRect l="-865" b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2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873"/>
    </mc:Choice>
    <mc:Fallback>
      <p:transition advTm="2287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62AC19B-3689-474B-8B1A-236F00BDE677}"/>
              </a:ext>
            </a:extLst>
          </p:cNvPr>
          <p:cNvGrpSpPr/>
          <p:nvPr/>
        </p:nvGrpSpPr>
        <p:grpSpPr>
          <a:xfrm>
            <a:off x="139509" y="670842"/>
            <a:ext cx="5958850" cy="581057"/>
            <a:chOff x="337175" y="1658838"/>
            <a:chExt cx="5958850" cy="58105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704381-22DC-4652-8A6D-C46F7183DBF8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结果对比</a:t>
              </a: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B3F9767-EA14-4C3F-989A-479E9C702A8C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B0C254-1DD9-4035-9916-5485895C300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0B1515A9-B938-4035-98DF-0894AAA323DF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C9E6F5-0359-49A6-9773-6A9378425B42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D5FF21-43C2-470D-87AB-58380A29F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56859"/>
              </p:ext>
            </p:extLst>
          </p:nvPr>
        </p:nvGraphicFramePr>
        <p:xfrm>
          <a:off x="1232452" y="1959719"/>
          <a:ext cx="8971720" cy="34919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4344">
                  <a:extLst>
                    <a:ext uri="{9D8B030D-6E8A-4147-A177-3AD203B41FA5}">
                      <a16:colId xmlns:a16="http://schemas.microsoft.com/office/drawing/2014/main" val="3411435421"/>
                    </a:ext>
                  </a:extLst>
                </a:gridCol>
                <a:gridCol w="1794344">
                  <a:extLst>
                    <a:ext uri="{9D8B030D-6E8A-4147-A177-3AD203B41FA5}">
                      <a16:colId xmlns:a16="http://schemas.microsoft.com/office/drawing/2014/main" val="796253145"/>
                    </a:ext>
                  </a:extLst>
                </a:gridCol>
                <a:gridCol w="1794344">
                  <a:extLst>
                    <a:ext uri="{9D8B030D-6E8A-4147-A177-3AD203B41FA5}">
                      <a16:colId xmlns:a16="http://schemas.microsoft.com/office/drawing/2014/main" val="3021036611"/>
                    </a:ext>
                  </a:extLst>
                </a:gridCol>
                <a:gridCol w="1794344">
                  <a:extLst>
                    <a:ext uri="{9D8B030D-6E8A-4147-A177-3AD203B41FA5}">
                      <a16:colId xmlns:a16="http://schemas.microsoft.com/office/drawing/2014/main" val="3876626881"/>
                    </a:ext>
                  </a:extLst>
                </a:gridCol>
                <a:gridCol w="1794344">
                  <a:extLst>
                    <a:ext uri="{9D8B030D-6E8A-4147-A177-3AD203B41FA5}">
                      <a16:colId xmlns:a16="http://schemas.microsoft.com/office/drawing/2014/main" val="3754776322"/>
                    </a:ext>
                  </a:extLst>
                </a:gridCol>
              </a:tblGrid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案例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</a:rPr>
                        <a:t>逆向启发式</a:t>
                      </a:r>
                      <a:r>
                        <a:rPr lang="en-US" sz="2000" kern="100" dirty="0">
                          <a:effectLst/>
                        </a:rPr>
                        <a:t>+</a:t>
                      </a:r>
                      <a:r>
                        <a:rPr lang="zh-CN" sz="2000" kern="100" dirty="0">
                          <a:effectLst/>
                        </a:rPr>
                        <a:t>局部搜索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遗传算法</a:t>
                      </a:r>
                      <a:r>
                        <a:rPr lang="en-US" sz="2000" kern="100">
                          <a:effectLst/>
                        </a:rPr>
                        <a:t>+</a:t>
                      </a:r>
                      <a:r>
                        <a:rPr lang="zh-CN" sz="2000" kern="100">
                          <a:effectLst/>
                        </a:rPr>
                        <a:t>正向启发式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458714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合同数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总拖期</a:t>
                      </a:r>
                      <a:r>
                        <a:rPr lang="en-US" sz="2000" kern="100">
                          <a:effectLst/>
                        </a:rPr>
                        <a:t>/</a:t>
                      </a:r>
                      <a:r>
                        <a:rPr lang="zh-CN" sz="2000" kern="100">
                          <a:effectLst/>
                        </a:rPr>
                        <a:t>小时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总生产成本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总拖期</a:t>
                      </a:r>
                      <a:r>
                        <a:rPr lang="en-US" sz="2000" kern="100">
                          <a:effectLst/>
                        </a:rPr>
                        <a:t>/</a:t>
                      </a:r>
                      <a:r>
                        <a:rPr lang="zh-CN" sz="2000" kern="100">
                          <a:effectLst/>
                        </a:rPr>
                        <a:t>小时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effectLst/>
                        </a:rPr>
                        <a:t>总生产成本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990415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2403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</a:rPr>
                        <a:t>25.92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405.3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516554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20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3766.5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52.16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2249.7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200038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40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6567.2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73.39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4528.0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868143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60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9454.4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89.12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6625.2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857129"/>
                  </a:ext>
                </a:extLst>
              </a:tr>
              <a:tr h="498849"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</a:rPr>
                        <a:t>100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>
                          <a:effectLst/>
                        </a:rPr>
                        <a:t>15162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</a:rPr>
                        <a:t>120.54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00" dirty="0">
                          <a:effectLst/>
                        </a:rPr>
                        <a:t>9937.5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469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36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562"/>
    </mc:Choice>
    <mc:Fallback>
      <p:transition advTm="3156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C9756C-5BD9-4891-91AE-9B032549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3868419"/>
            <a:ext cx="3565002" cy="2922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87D76-F328-4A22-85C3-500E4AB4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3" y="132109"/>
            <a:ext cx="4294208" cy="3512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437DAF-ABCD-4E86-9DC4-5233945C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86" y="132109"/>
            <a:ext cx="4665699" cy="3449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3801B-50FD-4EC8-ADF3-596131E6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86" y="3868419"/>
            <a:ext cx="4665699" cy="28385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8A7D94-B57F-4D15-8063-64D80603B1EC}"/>
              </a:ext>
            </a:extLst>
          </p:cNvPr>
          <p:cNvSpPr txBox="1"/>
          <p:nvPr/>
        </p:nvSpPr>
        <p:spPr>
          <a:xfrm>
            <a:off x="1930" y="-54599"/>
            <a:ext cx="993493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逆序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942"/>
    </mc:Choice>
    <mc:Fallback>
      <p:transition advTm="1294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476488-B2C0-476F-9F08-B03DC9C7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7" y="159844"/>
            <a:ext cx="4577569" cy="3035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24D3E-B4DE-4D56-A494-28392255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5" y="129353"/>
            <a:ext cx="5451496" cy="3049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52E973-572A-4706-BDC3-FBACF5A2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85" y="3679374"/>
            <a:ext cx="5410816" cy="2824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1A1F5-1BF9-45B7-9B3E-CF7F68715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87" y="3576443"/>
            <a:ext cx="4601404" cy="28243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7DFB22-C8BC-4D3B-B97A-CBD190FC566D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交期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4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137"/>
    </mc:Choice>
    <mc:Fallback>
      <p:transition advTm="713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BF2BD94-8736-4E59-9FFD-94A83634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0" y="146472"/>
            <a:ext cx="4743870" cy="3116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849905-27E3-40D1-94A2-8B51C2F5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55" y="146472"/>
            <a:ext cx="5452915" cy="304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3A963A-1B48-4FF1-AB89-4F09BA90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25" y="3671441"/>
            <a:ext cx="5183430" cy="2965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9E3FA7-E5F5-47A7-93C9-8A942273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25" y="3671441"/>
            <a:ext cx="5356450" cy="2965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0B252E-4F8D-46E1-916D-3A62953B7A7B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生产成本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9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142"/>
    </mc:Choice>
    <mc:Fallback>
      <p:transition advTm="414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44E906-3209-4F4B-B921-41EE7FA8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51" y="3746351"/>
            <a:ext cx="4448303" cy="29897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33BB83-F176-4950-B049-43CAA2E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32" y="121925"/>
            <a:ext cx="4721368" cy="3413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03A04F-ABCF-4DD0-94C1-F818F214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78" y="146472"/>
            <a:ext cx="5241898" cy="34233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D1F7BF-FA15-42BC-8BB3-A63C191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69" y="4018417"/>
            <a:ext cx="4981715" cy="27176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DF7A611-DE4C-4F3B-96B5-A7D9CAC161F6}"/>
              </a:ext>
            </a:extLst>
          </p:cNvPr>
          <p:cNvSpPr txBox="1"/>
          <p:nvPr/>
        </p:nvSpPr>
        <p:spPr>
          <a:xfrm>
            <a:off x="1930" y="-54599"/>
            <a:ext cx="195419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正序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综合考虑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2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233"/>
    </mc:Choice>
    <mc:Fallback>
      <p:transition advTm="623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/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PSO-GA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（粒子群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遗传算法）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编码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：矩阵编码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d>
                              </m:sub>
                            </m:sSub>
                          </m:e>
                        </m:mr>
                      </m:m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整数部分表示机器分配，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 |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|]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的整数，小数部分表示合同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在工序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的机器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上的优先级，通过个体编码可以唯一确定合同在工序机器上的顺序分配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EBC418-8470-45F2-96AC-BF98B9C1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4" y="891071"/>
                <a:ext cx="11562692" cy="3685304"/>
              </a:xfrm>
              <a:prstGeom prst="rect">
                <a:avLst/>
              </a:prstGeom>
              <a:blipFill>
                <a:blip r:embed="rId2"/>
                <a:stretch>
                  <a:fillRect l="-844" t="-1322" b="-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形 11">
            <a:extLst>
              <a:ext uri="{FF2B5EF4-FFF2-40B4-BE49-F238E27FC236}">
                <a16:creationId xmlns:a16="http://schemas.microsoft.com/office/drawing/2014/main" id="{AA1F883B-75A6-46C2-A183-4131A1D5B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942" y="4576375"/>
            <a:ext cx="6743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5069"/>
    </mc:Choice>
    <mc:Fallback>
      <p:transition advTm="550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5EF3EB-471B-455C-B256-3508751250BC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BE5CF51-2AB2-4AA1-AA6A-7E1F7B461DB1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69E440-83A0-4EAD-B5E2-09FD921D33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研究方法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CEBC418-8470-45F2-96AC-BF98B9C14739}"/>
              </a:ext>
            </a:extLst>
          </p:cNvPr>
          <p:cNvSpPr txBox="1"/>
          <p:nvPr/>
        </p:nvSpPr>
        <p:spPr>
          <a:xfrm>
            <a:off x="472553" y="635623"/>
            <a:ext cx="11719447" cy="612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PSO-GA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解码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直接根据合同的在工序和机器上的顺序正向分配，确定生产计划（在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时刻开始生产）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评估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提前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拖期惩罚（给合同交期向前松弛一个最早可生产完成时间）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最大完工时间（可降低中间库库存）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最小化 生产成本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算法设计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PSO</a:t>
            </a:r>
            <a:r>
              <a:rPr lang="zh-CN" altLang="en-US" dirty="0">
                <a:solidFill>
                  <a:schemeClr val="bg1"/>
                </a:solidFill>
              </a:rPr>
              <a:t>收敛速度快，但容易早熟陷入局部最优，遗传算法全局搜索能力强，但是速度慢。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通过粒子群算法生成初始解集合，再通过遗传算法求解，得到一个帕累托解集</a:t>
            </a:r>
          </a:p>
        </p:txBody>
      </p:sp>
    </p:spTree>
    <p:extLst>
      <p:ext uri="{BB962C8B-B14F-4D97-AF65-F5344CB8AC3E}">
        <p14:creationId xmlns:p14="http://schemas.microsoft.com/office/powerpoint/2010/main" val="98695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668"/>
    </mc:Choice>
    <mc:Fallback>
      <p:transition advTm="3166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90AB4B4-10CD-43B0-A46D-34D922EC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868" y="828539"/>
            <a:ext cx="9129441" cy="57156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D1DBFDE-7D31-4825-93A9-35F611E51DD4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1632BEAA-06FA-4B2D-9633-5F573195F78D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6F6478-A9FA-485D-A412-E6044DADD6C3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464"/>
    </mc:Choice>
    <mc:Fallback>
      <p:transition advTm="946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项目背景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E4A74DE-9896-4B0F-BCD5-5C381D94F512}"/>
              </a:ext>
            </a:extLst>
          </p:cNvPr>
          <p:cNvSpPr txBox="1"/>
          <p:nvPr/>
        </p:nvSpPr>
        <p:spPr>
          <a:xfrm>
            <a:off x="1436912" y="1778789"/>
            <a:ext cx="9056916" cy="219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本研究以</a:t>
            </a:r>
            <a:r>
              <a:rPr lang="zh-CN" altLang="en-US" b="1" dirty="0">
                <a:solidFill>
                  <a:schemeClr val="bg1"/>
                </a:solidFill>
              </a:rPr>
              <a:t>面向性能的多目标预测-反应式闭环调度方法研究</a:t>
            </a:r>
            <a:r>
              <a:rPr lang="zh-CN" altLang="en-US" dirty="0">
                <a:solidFill>
                  <a:schemeClr val="bg1"/>
                </a:solidFill>
              </a:rPr>
              <a:t>（2021YFB3301203），国家重点研发计划/工业软件专项为背景，研究热轧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酸轧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连退一体化排程建模与优化问题。</a:t>
            </a:r>
          </a:p>
        </p:txBody>
      </p:sp>
    </p:spTree>
    <p:extLst>
      <p:ext uri="{BB962C8B-B14F-4D97-AF65-F5344CB8AC3E}">
        <p14:creationId xmlns:p14="http://schemas.microsoft.com/office/powerpoint/2010/main" val="20562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09"/>
    </mc:Choice>
    <mc:Fallback>
      <p:transition advTm="610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系统开发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1C2261F-8BF8-47BF-8169-9B7D9BB0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76" y="833017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DDC6A6-AEC5-4BDD-A5A8-DBC4DF8D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4540562" y="827314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56B5EF-2231-409E-84CD-C0BC7259E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871" y="4782304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B5F25B-B15C-44F9-83E8-615D8A15C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62" y="2807135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AB39D6-8B62-4FED-AE40-B32AE7C35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367" y="4782304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910279-0F03-4C68-96D4-5D458A79C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76" y="4782304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1A3A7B-D36E-4957-A90D-E1CEB0C8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870" y="2818175"/>
            <a:ext cx="3408128" cy="1890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6B5B11-7283-4D78-AB4C-85095CA6A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1748" y="827315"/>
            <a:ext cx="3408128" cy="1898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1E730E-352F-42B2-853E-51AE188F3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216" y="2813773"/>
            <a:ext cx="3408128" cy="1891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86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302"/>
    </mc:Choice>
    <mc:Fallback>
      <p:transition advTm="930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0A82400-31EC-486C-B912-FA9E42EF01BB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C8D5B0B-FBB4-4CB1-8CA5-302673024FA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E57F4B-EBE4-44E9-B68D-F38C396F3016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研究计划</a:t>
              </a: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E83F11F-B0DB-480B-92CE-76A4C8BE0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23266"/>
              </p:ext>
            </p:extLst>
          </p:nvPr>
        </p:nvGraphicFramePr>
        <p:xfrm>
          <a:off x="675459" y="1352006"/>
          <a:ext cx="10663101" cy="454856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887583">
                  <a:extLst>
                    <a:ext uri="{9D8B030D-6E8A-4147-A177-3AD203B41FA5}">
                      <a16:colId xmlns:a16="http://schemas.microsoft.com/office/drawing/2014/main" val="747110614"/>
                    </a:ext>
                  </a:extLst>
                </a:gridCol>
                <a:gridCol w="3511187">
                  <a:extLst>
                    <a:ext uri="{9D8B030D-6E8A-4147-A177-3AD203B41FA5}">
                      <a16:colId xmlns:a16="http://schemas.microsoft.com/office/drawing/2014/main" val="3063855414"/>
                    </a:ext>
                  </a:extLst>
                </a:gridCol>
                <a:gridCol w="5264331">
                  <a:extLst>
                    <a:ext uri="{9D8B030D-6E8A-4147-A177-3AD203B41FA5}">
                      <a16:colId xmlns:a16="http://schemas.microsoft.com/office/drawing/2014/main" val="2418858244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pPr marL="0" algn="l" defTabSz="457128" rtl="0" eaLnBrk="1" latinLnBrk="0" hangingPunct="1"/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</a:rPr>
                        <a:t>时间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</a:rPr>
                        <a:t>进度安排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预期成果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155055"/>
                  </a:ext>
                </a:extLst>
              </a:tr>
              <a:tr h="70923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2025.11-2025.12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完成改进多目标优化算法设计与实现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完成粒子群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遗传混合算法（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PSO-GA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）的设计与编码，算法能够处理多目标优化问题。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905465"/>
                  </a:ext>
                </a:extLst>
              </a:tr>
              <a:tr h="115606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2025.12-2026.01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算法性能评估与结果分析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完成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PSO-GA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算法与现有算法（启发式、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GA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）的对比实验。获取多目标优化下的帕累托解集，并对其多样性、收敛性进行评估。完成详细的实验结果分析、敏感性分析，为论文提供数据支撑。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32745"/>
                  </a:ext>
                </a:extLst>
              </a:tr>
              <a:tr h="63239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2026.01-2025.01.15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一体化排程系统扩展开发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将现有排程系统向上扩展至热轧工序，实现热轧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酸轧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连退全流程集成。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9980"/>
                  </a:ext>
                </a:extLst>
              </a:tr>
              <a:tr h="90248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2025.02-2025.04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论文初稿开始撰写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solidFill>
                            <a:schemeClr val="bg1"/>
                          </a:solidFill>
                          <a:effectLst/>
                        </a:rPr>
                        <a:t>论文初稿的撰写，包括引言、国内外研究现状、问题描述与数学模型、算法设计、实验结果与分析、系统实现、结论与展望等章节。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4024789"/>
                  </a:ext>
                </a:extLst>
              </a:tr>
              <a:tr h="63239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2025.04-2025.06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论文修改与定稿、答辩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根据导师及其他专家意见，对论文进行深度修改和完善。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781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8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223"/>
    </mc:Choice>
    <mc:Fallback>
      <p:transition advTm="822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6BECEE-6EBE-42B0-8C82-070F6AB93ADC}"/>
              </a:ext>
            </a:extLst>
          </p:cNvPr>
          <p:cNvSpPr txBox="1"/>
          <p:nvPr/>
        </p:nvSpPr>
        <p:spPr>
          <a:xfrm>
            <a:off x="1679258" y="2636045"/>
            <a:ext cx="7860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zh-CN" altLang="en-US" sz="7200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谢谢各位老师！</a:t>
            </a:r>
            <a:endParaRPr kumimoji="1" lang="en-US" altLang="zh-Hans" sz="7200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85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36"/>
    </mc:Choice>
    <mc:Fallback>
      <p:transition advTm="16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热轧</a:t>
              </a:r>
              <a:r>
                <a:rPr kumimoji="1"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冷轧生产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2" y="1375035"/>
            <a:ext cx="1168717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冷轧生产是一个涉及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多产线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多工序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的复杂生产过程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8DF930D-310F-41A8-891D-173B3C5A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508" y="2094591"/>
            <a:ext cx="11454773" cy="44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622"/>
    </mc:Choice>
    <mc:Fallback>
      <p:transition advTm="96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钢铁生产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391509" y="1175136"/>
            <a:ext cx="6212492" cy="441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为了应对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日益激烈的市场竞争和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多品种、小批量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的客户需求，钢铁生产逐渐转变为以市场为导向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按合同组织生产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交货期要求更加准确。但目前企业生产计划依旧依靠计划员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人工经验决策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，面对众多约束和目标，难以短时间内形成可靠方案。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A827CC-AAF2-48B9-BBDB-D3A4BD87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80" y="924870"/>
            <a:ext cx="5798720" cy="46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781"/>
    </mc:Choice>
    <mc:Fallback>
      <p:transition advTm="217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选题背景及意义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一体化生产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82532-6EEB-4BC3-8B13-6B6E74E545A9}"/>
              </a:ext>
            </a:extLst>
          </p:cNvPr>
          <p:cNvSpPr txBox="1"/>
          <p:nvPr/>
        </p:nvSpPr>
        <p:spPr>
          <a:xfrm>
            <a:off x="252411" y="1373166"/>
            <a:ext cx="11687175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连退一体化生产问题作为钢铁一体化生产中的部分环节，其调度优化的核心是：如何协调安排各个工序的生产计划。在同时满足各个工序内的约束条件下，如何保证前后工序在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上的密切衔接从而实现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交货周期最短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在制品库存最少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能耗最低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等优化目标 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1476F9-63C5-460E-896B-95DC5B8866F7}"/>
              </a:ext>
            </a:extLst>
          </p:cNvPr>
          <p:cNvGrpSpPr/>
          <p:nvPr/>
        </p:nvGrpSpPr>
        <p:grpSpPr>
          <a:xfrm>
            <a:off x="770947" y="4145057"/>
            <a:ext cx="10350694" cy="1714611"/>
            <a:chOff x="693730" y="4356004"/>
            <a:chExt cx="10350694" cy="171461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C9BA8A7-7079-408A-A533-37DA40056870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 bwMode="auto">
            <a:xfrm>
              <a:off x="1147576" y="4356004"/>
              <a:ext cx="9896848" cy="1151828"/>
            </a:xfrm>
            <a:prstGeom prst="rect">
              <a:avLst/>
            </a:prstGeom>
            <a:noFill/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5CA04C2-C745-4571-8C1A-7CA6AFA10E66}"/>
                </a:ext>
              </a:extLst>
            </p:cNvPr>
            <p:cNvSpPr txBox="1"/>
            <p:nvPr/>
          </p:nvSpPr>
          <p:spPr>
            <a:xfrm>
              <a:off x="693730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炼钢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23EA66-74BC-424E-A714-7B64F2C51959}"/>
                </a:ext>
              </a:extLst>
            </p:cNvPr>
            <p:cNvSpPr txBox="1"/>
            <p:nvPr/>
          </p:nvSpPr>
          <p:spPr>
            <a:xfrm>
              <a:off x="2667728" y="5503070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连铸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8B0169-4BE2-4C75-9CDD-6182E8A84E95}"/>
                </a:ext>
              </a:extLst>
            </p:cNvPr>
            <p:cNvSpPr txBox="1"/>
            <p:nvPr/>
          </p:nvSpPr>
          <p:spPr>
            <a:xfrm>
              <a:off x="4862572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CEA2A8D-A028-45DE-884D-32F0990EC276}"/>
                </a:ext>
              </a:extLst>
            </p:cNvPr>
            <p:cNvSpPr txBox="1"/>
            <p:nvPr/>
          </p:nvSpPr>
          <p:spPr>
            <a:xfrm>
              <a:off x="7207771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酸轧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051765-713D-49B2-A6E0-CD1E50804988}"/>
                </a:ext>
              </a:extLst>
            </p:cNvPr>
            <p:cNvSpPr txBox="1"/>
            <p:nvPr/>
          </p:nvSpPr>
          <p:spPr>
            <a:xfrm>
              <a:off x="9584258" y="5507832"/>
              <a:ext cx="1349384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连退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DE9210-6A6B-4C16-8D9E-F660E59D8FB9}"/>
              </a:ext>
            </a:extLst>
          </p:cNvPr>
          <p:cNvSpPr/>
          <p:nvPr/>
        </p:nvSpPr>
        <p:spPr>
          <a:xfrm>
            <a:off x="5093494" y="3866240"/>
            <a:ext cx="6272212" cy="2178843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0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010"/>
    </mc:Choice>
    <mc:Fallback>
      <p:transition advTm="140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DACF17A-70B8-4642-B620-C35A145F5630}"/>
              </a:ext>
            </a:extLst>
          </p:cNvPr>
          <p:cNvSpPr txBox="1"/>
          <p:nvPr/>
        </p:nvSpPr>
        <p:spPr>
          <a:xfrm>
            <a:off x="1415497" y="1655372"/>
            <a:ext cx="428691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4000" b="1" dirty="0">
                <a:solidFill>
                  <a:srgbClr val="2B45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1" lang="en-US" altLang="zh-CN" sz="4000" b="1" dirty="0">
              <a:solidFill>
                <a:srgbClr val="2B45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52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97"/>
    </mc:Choice>
    <mc:Fallback>
      <p:transition advTm="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FB6F6-9CF0-4F2B-A9C5-12F3DD03BD74}"/>
              </a:ext>
            </a:extLst>
          </p:cNvPr>
          <p:cNvGrpSpPr/>
          <p:nvPr/>
        </p:nvGrpSpPr>
        <p:grpSpPr>
          <a:xfrm>
            <a:off x="291561" y="674846"/>
            <a:ext cx="5958850" cy="581057"/>
            <a:chOff x="337175" y="1658838"/>
            <a:chExt cx="5958850" cy="58105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00EDD3-ED02-4076-8BA1-5655D191A183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研究对象</a:t>
              </a: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C60BC56A-F3E1-4BF8-9242-A230AB46D8FB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2DD4A-B135-4936-A29A-CE1A4679FFCD}"/>
              </a:ext>
            </a:extLst>
          </p:cNvPr>
          <p:cNvSpPr txBox="1"/>
          <p:nvPr/>
        </p:nvSpPr>
        <p:spPr>
          <a:xfrm>
            <a:off x="252411" y="1361836"/>
            <a:ext cx="1168717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以某钢厂中的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三道工序为研究对象，完成一体化合同计划的编制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155ECF3-E4E4-4594-8857-FCD470AE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211" y="2181587"/>
            <a:ext cx="10491578" cy="36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511"/>
    </mc:Choice>
    <mc:Fallback>
      <p:transition advTm="1151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9F2185-4051-4A43-AB54-080D1FE62730}"/>
              </a:ext>
            </a:extLst>
          </p:cNvPr>
          <p:cNvGrpSpPr/>
          <p:nvPr/>
        </p:nvGrpSpPr>
        <p:grpSpPr>
          <a:xfrm>
            <a:off x="12429" y="78800"/>
            <a:ext cx="5181602" cy="523220"/>
            <a:chOff x="-2" y="1024232"/>
            <a:chExt cx="6096002" cy="523220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A0A100D-EA71-482C-9A8F-6AACE9EE0309}"/>
                </a:ext>
              </a:extLst>
            </p:cNvPr>
            <p:cNvSpPr/>
            <p:nvPr/>
          </p:nvSpPr>
          <p:spPr>
            <a:xfrm rot="5400000">
              <a:off x="2623522" y="-1565688"/>
              <a:ext cx="480654" cy="5727701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009897-02E9-43F4-B187-9404285D317A}"/>
                </a:ext>
              </a:extLst>
            </p:cNvPr>
            <p:cNvSpPr txBox="1"/>
            <p:nvPr/>
          </p:nvSpPr>
          <p:spPr>
            <a:xfrm>
              <a:off x="445973" y="1024232"/>
              <a:ext cx="5650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研究内容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9EE00A-F4FD-41DC-B71D-FB30DD794F93}"/>
              </a:ext>
            </a:extLst>
          </p:cNvPr>
          <p:cNvGrpSpPr/>
          <p:nvPr/>
        </p:nvGrpSpPr>
        <p:grpSpPr>
          <a:xfrm>
            <a:off x="322389" y="754297"/>
            <a:ext cx="5958850" cy="581057"/>
            <a:chOff x="337175" y="1658838"/>
            <a:chExt cx="5958850" cy="5810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EEDC19-9BE6-47AC-AF43-C76DFB0E91B6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问题约束</a:t>
              </a: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7D5C0C3-887D-49B3-92C5-8629BC19D91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0717BD-9525-4AFE-9BC4-EB50BF9B324F}"/>
              </a:ext>
            </a:extLst>
          </p:cNvPr>
          <p:cNvGrpSpPr/>
          <p:nvPr/>
        </p:nvGrpSpPr>
        <p:grpSpPr>
          <a:xfrm>
            <a:off x="322389" y="4649404"/>
            <a:ext cx="5958850" cy="581057"/>
            <a:chOff x="337175" y="1658838"/>
            <a:chExt cx="5958850" cy="5810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84298E-D642-4EAF-92E4-7062E588F739}"/>
                </a:ext>
              </a:extLst>
            </p:cNvPr>
            <p:cNvSpPr txBox="1"/>
            <p:nvPr/>
          </p:nvSpPr>
          <p:spPr>
            <a:xfrm>
              <a:off x="480044" y="1658838"/>
              <a:ext cx="581598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优化目标</a:t>
              </a: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923F9B0-7602-469B-AA15-EB96996C79E8}"/>
                </a:ext>
              </a:extLst>
            </p:cNvPr>
            <p:cNvSpPr/>
            <p:nvPr/>
          </p:nvSpPr>
          <p:spPr>
            <a:xfrm rot="5400000">
              <a:off x="323501" y="1922536"/>
              <a:ext cx="198272" cy="17092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BB6D2E2-AA84-47D7-863A-F47BCC0398AE}"/>
              </a:ext>
            </a:extLst>
          </p:cNvPr>
          <p:cNvSpPr txBox="1"/>
          <p:nvPr/>
        </p:nvSpPr>
        <p:spPr>
          <a:xfrm>
            <a:off x="322389" y="5347724"/>
            <a:ext cx="1168090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提高合同兑现率、降低生产成本、降低在制品库存率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C762819-E016-4915-A5FD-D106A614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53" y="467641"/>
            <a:ext cx="10181771" cy="45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41"/>
    </mc:Choice>
    <mc:Fallback>
      <p:transition advTm="200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FI" val=""/>
</p:tagLst>
</file>

<file path=ppt/theme/theme1.xml><?xml version="1.0" encoding="utf-8"?>
<a:theme xmlns:a="http://schemas.openxmlformats.org/drawingml/2006/main" name="Office Theme">
  <a:themeElements>
    <a:clrScheme name="自定义 78">
      <a:dk1>
        <a:srgbClr val="191919"/>
      </a:dk1>
      <a:lt1>
        <a:sysClr val="window" lastClr="FFFFFF"/>
      </a:lt1>
      <a:dk2>
        <a:srgbClr val="EFEFEF"/>
      </a:dk2>
      <a:lt2>
        <a:srgbClr val="2D2D2D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自定义 24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87677</TotalTime>
  <Words>2087</Words>
  <Application>Microsoft Office PowerPoint</Application>
  <PresentationFormat>宽屏</PresentationFormat>
  <Paragraphs>317</Paragraphs>
  <Slides>32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Consolas-BoldItalic</vt:lpstr>
      <vt:lpstr>Lantinghei SC Demibold</vt:lpstr>
      <vt:lpstr>Menlo-BoldItalic</vt:lpstr>
      <vt:lpstr>PingFang SC</vt:lpstr>
      <vt:lpstr>等线</vt:lpstr>
      <vt:lpstr>楷体</vt:lpstr>
      <vt:lpstr>楷体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孝青 刘</cp:lastModifiedBy>
  <cp:revision>1650</cp:revision>
  <cp:lastPrinted>2020-09-21T02:20:53Z</cp:lastPrinted>
  <dcterms:created xsi:type="dcterms:W3CDTF">2010-04-12T23:12:02Z</dcterms:created>
  <dcterms:modified xsi:type="dcterms:W3CDTF">2025-11-16T11:17:21Z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